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8" r:id="rId4"/>
    <p:sldId id="267" r:id="rId5"/>
    <p:sldId id="325" r:id="rId6"/>
    <p:sldId id="326" r:id="rId7"/>
    <p:sldId id="260"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dirty="0" smtClean="0"/>
              <a:t>Medicare Certification Systems </a:t>
            </a:r>
            <a:endParaRPr lang="en-US" dirty="0"/>
          </a:p>
        </p:txBody>
      </p:sp>
      <p:sp>
        <p:nvSpPr>
          <p:cNvPr id="3" name="Subtitle 2"/>
          <p:cNvSpPr>
            <a:spLocks noGrp="1"/>
          </p:cNvSpPr>
          <p:nvPr>
            <p:ph type="subTitle" idx="1"/>
          </p:nvPr>
        </p:nvSpPr>
        <p:spPr>
          <a:xfrm>
            <a:off x="1905000" y="4419600"/>
            <a:ext cx="6400800" cy="1752600"/>
          </a:xfrm>
        </p:spPr>
        <p:txBody>
          <a:bodyPr>
            <a:normAutofit/>
          </a:bodyPr>
          <a:lstStyle/>
          <a:p>
            <a:r>
              <a:rPr lang="en-US" dirty="0" smtClean="0"/>
              <a:t> </a:t>
            </a:r>
            <a:r>
              <a:rPr lang="en-US" dirty="0" err="1" smtClean="0"/>
              <a:t>Thilak</a:t>
            </a:r>
            <a:r>
              <a:rPr lang="en-US" dirty="0" smtClean="0"/>
              <a:t> </a:t>
            </a:r>
            <a:r>
              <a:rPr lang="en-US" dirty="0" err="1" smtClean="0"/>
              <a:t>Wickremasinghe</a:t>
            </a:r>
            <a:r>
              <a:rPr lang="en-US" dirty="0" smtClean="0"/>
              <a:t>,</a:t>
            </a:r>
          </a:p>
          <a:p>
            <a:r>
              <a:rPr lang="en-US" dirty="0" smtClean="0"/>
              <a:t>Director/CEO </a:t>
            </a:r>
          </a:p>
          <a:p>
            <a:r>
              <a:rPr lang="en-US" dirty="0" smtClean="0"/>
              <a:t>Sri Lanka Accreditation Board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Common Certification Schemes </a:t>
            </a:r>
            <a:endParaRPr lang="en-US" dirty="0"/>
          </a:p>
        </p:txBody>
      </p:sp>
      <p:sp>
        <p:nvSpPr>
          <p:cNvPr id="3" name="Subtitle 2"/>
          <p:cNvSpPr>
            <a:spLocks noGrp="1"/>
          </p:cNvSpPr>
          <p:nvPr>
            <p:ph type="subTitle" idx="1"/>
          </p:nvPr>
        </p:nvSpPr>
        <p:spPr>
          <a:xfrm>
            <a:off x="533400" y="2362200"/>
            <a:ext cx="8001000" cy="3733800"/>
          </a:xfrm>
        </p:spPr>
        <p:txBody>
          <a:bodyPr>
            <a:normAutofit/>
          </a:bodyPr>
          <a:lstStyle/>
          <a:p>
            <a:pPr algn="l"/>
            <a:r>
              <a:rPr lang="en-US" sz="3100" dirty="0" smtClean="0">
                <a:solidFill>
                  <a:schemeClr val="tx1"/>
                </a:solidFill>
              </a:rPr>
              <a:t>ISO 9001 QMS Certification</a:t>
            </a:r>
          </a:p>
          <a:p>
            <a:pPr algn="l"/>
            <a:r>
              <a:rPr lang="en-US" sz="3100" dirty="0" smtClean="0">
                <a:solidFill>
                  <a:schemeClr val="tx1"/>
                </a:solidFill>
              </a:rPr>
              <a:t>ISO 13485 QMS Certification for Medical Devices</a:t>
            </a:r>
          </a:p>
          <a:p>
            <a:pPr algn="l"/>
            <a:r>
              <a:rPr lang="en-US" sz="3100" dirty="0" smtClean="0">
                <a:solidFill>
                  <a:schemeClr val="tx1"/>
                </a:solidFill>
              </a:rPr>
              <a:t>ISO/IEC 27001 ISMS Certification</a:t>
            </a:r>
          </a:p>
          <a:p>
            <a:pPr algn="l"/>
            <a:r>
              <a:rPr lang="en-US" sz="3100" dirty="0" smtClean="0">
                <a:solidFill>
                  <a:schemeClr val="tx1"/>
                </a:solidFill>
              </a:rPr>
              <a:t>ISO 22000 FSMS Certification</a:t>
            </a:r>
          </a:p>
          <a:p>
            <a:pPr algn="l"/>
            <a:r>
              <a:rPr lang="en-US" sz="3100" dirty="0" smtClean="0">
                <a:solidFill>
                  <a:schemeClr val="tx1"/>
                </a:solidFill>
              </a:rPr>
              <a:t>GMP Certification</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si-LK" dirty="0" smtClean="0">
                <a:solidFill>
                  <a:srgbClr val="002060"/>
                </a:solidFill>
              </a:rPr>
              <a:t>I</a:t>
            </a:r>
            <a:r>
              <a:rPr lang="en-US" dirty="0" smtClean="0">
                <a:solidFill>
                  <a:srgbClr val="002060"/>
                </a:solidFill>
              </a:rPr>
              <a:t>SO </a:t>
            </a:r>
            <a:r>
              <a:rPr lang="si-LK" dirty="0" smtClean="0">
                <a:solidFill>
                  <a:srgbClr val="002060"/>
                </a:solidFill>
              </a:rPr>
              <a:t>13485</a:t>
            </a:r>
            <a:r>
              <a:rPr lang="en-US" dirty="0" smtClean="0">
                <a:solidFill>
                  <a:srgbClr val="002060"/>
                </a:solidFill>
              </a:rPr>
              <a:t>-200</a:t>
            </a:r>
            <a:r>
              <a:rPr lang="si-LK" dirty="0" smtClean="0">
                <a:solidFill>
                  <a:srgbClr val="002060"/>
                </a:solidFill>
              </a:rPr>
              <a:t>3</a:t>
            </a:r>
            <a:endParaRPr lang="en-US" dirty="0"/>
          </a:p>
        </p:txBody>
      </p:sp>
      <p:sp>
        <p:nvSpPr>
          <p:cNvPr id="3" name="Subtitle 2"/>
          <p:cNvSpPr>
            <a:spLocks noGrp="1"/>
          </p:cNvSpPr>
          <p:nvPr>
            <p:ph type="subTitle" idx="1"/>
          </p:nvPr>
        </p:nvSpPr>
        <p:spPr>
          <a:xfrm>
            <a:off x="838200" y="2133600"/>
            <a:ext cx="7620000" cy="4038600"/>
          </a:xfrm>
        </p:spPr>
        <p:txBody>
          <a:bodyPr>
            <a:normAutofit fontScale="92500" lnSpcReduction="20000"/>
          </a:bodyPr>
          <a:lstStyle/>
          <a:p>
            <a:pPr algn="just" fontAlgn="base"/>
            <a:r>
              <a:rPr lang="si-LK" dirty="0" smtClean="0">
                <a:solidFill>
                  <a:schemeClr val="tx1"/>
                </a:solidFill>
              </a:rPr>
              <a:t>Medical Devices</a:t>
            </a:r>
            <a:r>
              <a:rPr lang="en-US" dirty="0" smtClean="0">
                <a:solidFill>
                  <a:schemeClr val="tx1"/>
                </a:solidFill>
              </a:rPr>
              <a:t> </a:t>
            </a:r>
            <a:r>
              <a:rPr lang="si-LK" dirty="0" smtClean="0">
                <a:solidFill>
                  <a:schemeClr val="tx1"/>
                </a:solidFill>
              </a:rPr>
              <a:t>- </a:t>
            </a:r>
            <a:r>
              <a:rPr lang="en-US" dirty="0" smtClean="0">
                <a:solidFill>
                  <a:schemeClr val="tx1"/>
                </a:solidFill>
              </a:rPr>
              <a:t>Quality Management Systems -  </a:t>
            </a:r>
            <a:r>
              <a:rPr lang="si-LK" dirty="0" smtClean="0">
                <a:solidFill>
                  <a:schemeClr val="tx1"/>
                </a:solidFill>
              </a:rPr>
              <a:t>Requirements for regulatory purposes</a:t>
            </a:r>
            <a:r>
              <a:rPr lang="si-LK" sz="4000" dirty="0" smtClean="0"/>
              <a:t/>
            </a:r>
            <a:br>
              <a:rPr lang="si-LK" sz="4000" dirty="0" smtClean="0"/>
            </a:br>
            <a:r>
              <a:rPr lang="si-LK" sz="4000" dirty="0" smtClean="0"/>
              <a:t> </a:t>
            </a:r>
            <a:r>
              <a:rPr lang="en-US" sz="3600" dirty="0" smtClean="0">
                <a:solidFill>
                  <a:srgbClr val="002060"/>
                </a:solidFill>
              </a:rPr>
              <a:t/>
            </a:r>
            <a:br>
              <a:rPr lang="en-US" sz="3600" dirty="0" smtClean="0">
                <a:solidFill>
                  <a:srgbClr val="002060"/>
                </a:solidFill>
              </a:rPr>
            </a:br>
            <a:r>
              <a:rPr lang="en-US" sz="3600" dirty="0" smtClean="0">
                <a:solidFill>
                  <a:srgbClr val="002060"/>
                </a:solidFill>
              </a:rPr>
              <a:t>Scope : </a:t>
            </a:r>
            <a:r>
              <a:rPr lang="en-US" dirty="0" smtClean="0">
                <a:solidFill>
                  <a:schemeClr val="tx1"/>
                </a:solidFill>
              </a:rPr>
              <a:t> specifies </a:t>
            </a:r>
            <a:r>
              <a:rPr lang="en-US" dirty="0">
                <a:solidFill>
                  <a:schemeClr val="tx1"/>
                </a:solidFill>
              </a:rPr>
              <a:t>requirements for a quality management system where an organization needs to demonstrate its ability to provide medical devices and related services that consistently meet customer requirements and regulatory requirements applicable to medical devices and related services.</a:t>
            </a:r>
          </a:p>
          <a:p>
            <a:pPr fontAlgn="base"/>
            <a:endParaRPr lang="en-US" dirty="0" smtClean="0">
              <a:solidFill>
                <a:schemeClr val="tx1"/>
              </a:solidFill>
            </a:endParaRPr>
          </a:p>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si-LK" dirty="0" smtClean="0"/>
              <a:t/>
            </a:r>
            <a:br>
              <a:rPr lang="si-LK" dirty="0" smtClean="0"/>
            </a:br>
            <a:r>
              <a:rPr lang="si-LK" sz="3600" dirty="0" smtClean="0"/>
              <a:t/>
            </a:r>
            <a:br>
              <a:rPr lang="si-LK" sz="3600" dirty="0" smtClean="0"/>
            </a:br>
            <a:r>
              <a:rPr lang="si-LK" sz="3600" dirty="0" smtClean="0"/>
              <a:t> </a:t>
            </a:r>
            <a:endParaRPr lang="en-AU" dirty="0" smtClean="0"/>
          </a:p>
        </p:txBody>
      </p:sp>
      <p:sp>
        <p:nvSpPr>
          <p:cNvPr id="48131" name="Rectangle 3"/>
          <p:cNvSpPr>
            <a:spLocks noGrp="1" noChangeArrowheads="1"/>
          </p:cNvSpPr>
          <p:nvPr>
            <p:ph type="body" idx="1"/>
          </p:nvPr>
        </p:nvSpPr>
        <p:spPr>
          <a:xfrm>
            <a:off x="533400" y="457200"/>
            <a:ext cx="8229600" cy="5867400"/>
          </a:xfrm>
        </p:spPr>
        <p:txBody>
          <a:bodyPr>
            <a:normAutofit fontScale="92500" lnSpcReduction="20000"/>
          </a:bodyPr>
          <a:lstStyle/>
          <a:p>
            <a:pPr>
              <a:lnSpc>
                <a:spcPct val="90000"/>
              </a:lnSpc>
              <a:buNone/>
              <a:defRPr/>
            </a:pPr>
            <a:r>
              <a:rPr lang="si-LK" sz="2400" dirty="0" smtClean="0">
                <a:solidFill>
                  <a:srgbClr val="002060"/>
                </a:solidFill>
              </a:rPr>
              <a:t>I</a:t>
            </a:r>
            <a:r>
              <a:rPr lang="en-US" sz="2400" b="1" dirty="0" smtClean="0">
                <a:solidFill>
                  <a:srgbClr val="002060"/>
                </a:solidFill>
              </a:rPr>
              <a:t>SO </a:t>
            </a:r>
            <a:r>
              <a:rPr lang="si-LK" sz="2400" b="1" dirty="0" smtClean="0">
                <a:solidFill>
                  <a:srgbClr val="002060"/>
                </a:solidFill>
              </a:rPr>
              <a:t>13485</a:t>
            </a:r>
            <a:r>
              <a:rPr lang="en-US" sz="2400" b="1" dirty="0" smtClean="0">
                <a:solidFill>
                  <a:srgbClr val="002060"/>
                </a:solidFill>
              </a:rPr>
              <a:t>-200</a:t>
            </a:r>
            <a:r>
              <a:rPr lang="si-LK" sz="2400" b="1" dirty="0" smtClean="0">
                <a:solidFill>
                  <a:srgbClr val="002060"/>
                </a:solidFill>
              </a:rPr>
              <a:t>3</a:t>
            </a:r>
            <a:r>
              <a:rPr lang="en-US" sz="2400" b="1" dirty="0" smtClean="0">
                <a:solidFill>
                  <a:srgbClr val="002060"/>
                </a:solidFill>
              </a:rPr>
              <a:t> Requirements</a:t>
            </a:r>
          </a:p>
          <a:p>
            <a:pPr>
              <a:lnSpc>
                <a:spcPct val="90000"/>
              </a:lnSpc>
              <a:buNone/>
              <a:defRPr/>
            </a:pPr>
            <a:endParaRPr lang="en-US" sz="2400" dirty="0" smtClean="0">
              <a:solidFill>
                <a:srgbClr val="002060"/>
              </a:solidFill>
            </a:endParaRPr>
          </a:p>
          <a:p>
            <a:pPr>
              <a:lnSpc>
                <a:spcPct val="90000"/>
              </a:lnSpc>
              <a:buNone/>
              <a:defRPr/>
            </a:pPr>
            <a:r>
              <a:rPr lang="en-US" sz="2400" b="1" dirty="0" smtClean="0"/>
              <a:t>7.1 Planning of Product </a:t>
            </a:r>
            <a:r>
              <a:rPr lang="si-LK" sz="2400" b="1" dirty="0" smtClean="0"/>
              <a:t>R</a:t>
            </a:r>
            <a:r>
              <a:rPr lang="en-US" sz="2400" b="1" dirty="0" smtClean="0"/>
              <a:t>realization</a:t>
            </a:r>
          </a:p>
          <a:p>
            <a:pPr>
              <a:lnSpc>
                <a:spcPct val="90000"/>
              </a:lnSpc>
              <a:buNone/>
              <a:defRPr/>
            </a:pPr>
            <a:r>
              <a:rPr lang="en-US" sz="2400" b="1" dirty="0" smtClean="0"/>
              <a:t>7.2 Customer – </a:t>
            </a:r>
            <a:r>
              <a:rPr lang="si-LK" sz="2400" b="1" dirty="0" smtClean="0"/>
              <a:t>R</a:t>
            </a:r>
            <a:r>
              <a:rPr lang="en-US" sz="2400" b="1" dirty="0" smtClean="0"/>
              <a:t>elated </a:t>
            </a:r>
            <a:r>
              <a:rPr lang="si-LK" sz="2400" b="1" dirty="0" smtClean="0"/>
              <a:t>P</a:t>
            </a:r>
            <a:r>
              <a:rPr lang="en-US" sz="2400" b="1" dirty="0" smtClean="0"/>
              <a:t>processes </a:t>
            </a:r>
          </a:p>
          <a:p>
            <a:pPr>
              <a:lnSpc>
                <a:spcPct val="90000"/>
              </a:lnSpc>
              <a:buNone/>
              <a:defRPr/>
            </a:pPr>
            <a:r>
              <a:rPr lang="si-LK" sz="2400" dirty="0" smtClean="0"/>
              <a:t>7.2.1 </a:t>
            </a:r>
            <a:r>
              <a:rPr lang="en-US" sz="2400" dirty="0" smtClean="0"/>
              <a:t>Determination of requirements related to the product</a:t>
            </a:r>
          </a:p>
          <a:p>
            <a:pPr>
              <a:lnSpc>
                <a:spcPct val="90000"/>
              </a:lnSpc>
              <a:buNone/>
              <a:defRPr/>
            </a:pPr>
            <a:r>
              <a:rPr lang="si-LK" sz="2400" dirty="0" smtClean="0"/>
              <a:t>7.2.2 </a:t>
            </a:r>
            <a:r>
              <a:rPr lang="en-US" sz="2400" dirty="0" smtClean="0"/>
              <a:t>Review of Requirements</a:t>
            </a:r>
            <a:r>
              <a:rPr lang="si-LK" sz="2400" dirty="0" smtClean="0"/>
              <a:t> related to the product</a:t>
            </a:r>
          </a:p>
          <a:p>
            <a:pPr>
              <a:lnSpc>
                <a:spcPct val="90000"/>
              </a:lnSpc>
              <a:buNone/>
              <a:defRPr/>
            </a:pPr>
            <a:r>
              <a:rPr lang="si-LK" sz="2400" dirty="0" smtClean="0"/>
              <a:t>7.2.3 Customer communication </a:t>
            </a:r>
            <a:endParaRPr lang="en-US" sz="2400" dirty="0" smtClean="0"/>
          </a:p>
          <a:p>
            <a:pPr>
              <a:lnSpc>
                <a:spcPct val="90000"/>
              </a:lnSpc>
              <a:buNone/>
              <a:defRPr/>
            </a:pPr>
            <a:r>
              <a:rPr lang="en-US" sz="2400" b="1" dirty="0" smtClean="0"/>
              <a:t>7.3 Design and development </a:t>
            </a:r>
          </a:p>
          <a:p>
            <a:pPr>
              <a:lnSpc>
                <a:spcPct val="90000"/>
              </a:lnSpc>
              <a:buNone/>
              <a:defRPr/>
            </a:pPr>
            <a:r>
              <a:rPr lang="en-US" sz="2400" dirty="0" smtClean="0"/>
              <a:t>7.3.1 Design and development planning </a:t>
            </a:r>
          </a:p>
          <a:p>
            <a:pPr>
              <a:lnSpc>
                <a:spcPct val="90000"/>
              </a:lnSpc>
              <a:buNone/>
              <a:defRPr/>
            </a:pPr>
            <a:r>
              <a:rPr lang="en-US" sz="2400" dirty="0" smtClean="0"/>
              <a:t>7.3.2 Design and development inputs </a:t>
            </a:r>
          </a:p>
          <a:p>
            <a:pPr>
              <a:lnSpc>
                <a:spcPct val="90000"/>
              </a:lnSpc>
              <a:buNone/>
              <a:defRPr/>
            </a:pPr>
            <a:r>
              <a:rPr lang="en-US" sz="2400" dirty="0" smtClean="0"/>
              <a:t>7.3.3 Design and development outputs </a:t>
            </a:r>
          </a:p>
          <a:p>
            <a:pPr>
              <a:lnSpc>
                <a:spcPct val="90000"/>
              </a:lnSpc>
              <a:buNone/>
              <a:defRPr/>
            </a:pPr>
            <a:r>
              <a:rPr lang="en-US" sz="2400" dirty="0" smtClean="0"/>
              <a:t>7.3.4 Design and development </a:t>
            </a:r>
            <a:r>
              <a:rPr lang="si-LK" sz="2400" dirty="0" smtClean="0"/>
              <a:t>review </a:t>
            </a:r>
            <a:endParaRPr lang="en-US" sz="2400" dirty="0" smtClean="0"/>
          </a:p>
          <a:p>
            <a:pPr>
              <a:lnSpc>
                <a:spcPct val="90000"/>
              </a:lnSpc>
              <a:buNone/>
              <a:defRPr/>
            </a:pPr>
            <a:r>
              <a:rPr lang="en-US" sz="2400" dirty="0" smtClean="0"/>
              <a:t>7.3.5 Design and development verification </a:t>
            </a:r>
          </a:p>
          <a:p>
            <a:pPr>
              <a:lnSpc>
                <a:spcPct val="90000"/>
              </a:lnSpc>
              <a:buNone/>
              <a:defRPr/>
            </a:pPr>
            <a:r>
              <a:rPr lang="en-US" sz="2400" dirty="0" smtClean="0"/>
              <a:t>7.3.6 Design and development validation </a:t>
            </a:r>
          </a:p>
          <a:p>
            <a:pPr>
              <a:lnSpc>
                <a:spcPct val="90000"/>
              </a:lnSpc>
              <a:buNone/>
              <a:defRPr/>
            </a:pPr>
            <a:r>
              <a:rPr lang="en-US" sz="2400" dirty="0" smtClean="0"/>
              <a:t>7.3.7 Control of design and development changes </a:t>
            </a:r>
          </a:p>
          <a:p>
            <a:pPr>
              <a:lnSpc>
                <a:spcPct val="90000"/>
              </a:lnSpc>
              <a:buNone/>
              <a:defRPr/>
            </a:pPr>
            <a:r>
              <a:rPr lang="en-US" sz="2400" b="1" dirty="0" smtClean="0"/>
              <a:t>7.4 Purchasing </a:t>
            </a:r>
          </a:p>
          <a:p>
            <a:pPr>
              <a:lnSpc>
                <a:spcPct val="90000"/>
              </a:lnSpc>
              <a:buNone/>
              <a:defRPr/>
            </a:pPr>
            <a:r>
              <a:rPr lang="si-LK" sz="2400" dirty="0" smtClean="0"/>
              <a:t>7.4.1 purchasing process</a:t>
            </a:r>
            <a:endParaRPr lang="en-US" sz="2400" dirty="0" smtClean="0"/>
          </a:p>
          <a:p>
            <a:pPr>
              <a:lnSpc>
                <a:spcPct val="90000"/>
              </a:lnSpc>
              <a:buNone/>
              <a:defRPr/>
            </a:pPr>
            <a:r>
              <a:rPr lang="en-US" sz="2400" dirty="0" smtClean="0"/>
              <a:t>7.4.2 Purchasing Information </a:t>
            </a:r>
          </a:p>
          <a:p>
            <a:pPr>
              <a:lnSpc>
                <a:spcPct val="90000"/>
              </a:lnSpc>
              <a:buNone/>
              <a:defRPr/>
            </a:pPr>
            <a:r>
              <a:rPr lang="en-US" sz="2400" dirty="0" smtClean="0"/>
              <a:t>7.4.3 Verification of Purchased Product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si-LK" dirty="0" smtClean="0"/>
              <a:t/>
            </a:r>
            <a:br>
              <a:rPr lang="si-LK" dirty="0" smtClean="0"/>
            </a:br>
            <a:r>
              <a:rPr lang="si-LK" sz="3600" dirty="0" smtClean="0"/>
              <a:t/>
            </a:r>
            <a:br>
              <a:rPr lang="si-LK" sz="3600" dirty="0" smtClean="0"/>
            </a:br>
            <a:r>
              <a:rPr lang="si-LK" sz="3600" dirty="0" smtClean="0"/>
              <a:t> </a:t>
            </a:r>
            <a:endParaRPr lang="en-AU" dirty="0" smtClean="0"/>
          </a:p>
        </p:txBody>
      </p:sp>
      <p:sp>
        <p:nvSpPr>
          <p:cNvPr id="48131" name="Rectangle 3"/>
          <p:cNvSpPr>
            <a:spLocks noGrp="1" noChangeArrowheads="1"/>
          </p:cNvSpPr>
          <p:nvPr>
            <p:ph type="body" idx="1"/>
          </p:nvPr>
        </p:nvSpPr>
        <p:spPr>
          <a:xfrm>
            <a:off x="457200" y="457200"/>
            <a:ext cx="8229600" cy="6019800"/>
          </a:xfrm>
        </p:spPr>
        <p:txBody>
          <a:bodyPr>
            <a:noAutofit/>
          </a:bodyPr>
          <a:lstStyle/>
          <a:p>
            <a:pPr>
              <a:lnSpc>
                <a:spcPct val="90000"/>
              </a:lnSpc>
              <a:buNone/>
              <a:defRPr/>
            </a:pPr>
            <a:r>
              <a:rPr lang="en-US" sz="2200" b="1" dirty="0" smtClean="0">
                <a:solidFill>
                  <a:srgbClr val="002060"/>
                </a:solidFill>
              </a:rPr>
              <a:t>ISO </a:t>
            </a:r>
            <a:r>
              <a:rPr lang="si-LK" sz="2200" b="1" dirty="0" smtClean="0">
                <a:solidFill>
                  <a:srgbClr val="002060"/>
                </a:solidFill>
              </a:rPr>
              <a:t>13485</a:t>
            </a:r>
            <a:r>
              <a:rPr lang="en-US" sz="2200" b="1" dirty="0" smtClean="0">
                <a:solidFill>
                  <a:srgbClr val="002060"/>
                </a:solidFill>
              </a:rPr>
              <a:t>-200</a:t>
            </a:r>
            <a:r>
              <a:rPr lang="si-LK" sz="2200" b="1" dirty="0" smtClean="0">
                <a:solidFill>
                  <a:srgbClr val="002060"/>
                </a:solidFill>
              </a:rPr>
              <a:t>3</a:t>
            </a:r>
            <a:r>
              <a:rPr lang="en-US" sz="2200" b="1" dirty="0" smtClean="0">
                <a:solidFill>
                  <a:srgbClr val="002060"/>
                </a:solidFill>
              </a:rPr>
              <a:t> Requirements  Contd.</a:t>
            </a:r>
          </a:p>
          <a:p>
            <a:pPr>
              <a:lnSpc>
                <a:spcPct val="90000"/>
              </a:lnSpc>
              <a:buNone/>
              <a:defRPr/>
            </a:pPr>
            <a:r>
              <a:rPr lang="en-US" sz="2200" b="1" dirty="0" smtClean="0"/>
              <a:t>7.5 </a:t>
            </a:r>
            <a:r>
              <a:rPr lang="si-LK" sz="2200" b="1" dirty="0" smtClean="0"/>
              <a:t>P</a:t>
            </a:r>
            <a:r>
              <a:rPr lang="en-US" sz="2200" b="1" dirty="0" err="1" smtClean="0"/>
              <a:t>roduction</a:t>
            </a:r>
            <a:r>
              <a:rPr lang="en-US" sz="2200" b="1" dirty="0" smtClean="0"/>
              <a:t> and service provision </a:t>
            </a:r>
          </a:p>
          <a:p>
            <a:pPr>
              <a:lnSpc>
                <a:spcPct val="90000"/>
              </a:lnSpc>
              <a:buNone/>
              <a:defRPr/>
            </a:pPr>
            <a:r>
              <a:rPr lang="en-US" sz="2200" b="1" dirty="0" smtClean="0"/>
              <a:t>7.5.1</a:t>
            </a:r>
            <a:r>
              <a:rPr lang="si-LK" sz="2200" b="1" dirty="0" smtClean="0"/>
              <a:t> </a:t>
            </a:r>
            <a:r>
              <a:rPr lang="en-US" sz="2200" b="1" dirty="0" smtClean="0"/>
              <a:t>Control of production and service provision</a:t>
            </a:r>
          </a:p>
          <a:p>
            <a:pPr>
              <a:lnSpc>
                <a:spcPct val="90000"/>
              </a:lnSpc>
              <a:buNone/>
              <a:defRPr/>
            </a:pPr>
            <a:r>
              <a:rPr lang="en-US" sz="2200" dirty="0" smtClean="0"/>
              <a:t>7.5.1.1 </a:t>
            </a:r>
            <a:r>
              <a:rPr lang="si-LK" sz="2200" dirty="0" smtClean="0"/>
              <a:t>General requirements </a:t>
            </a:r>
            <a:endParaRPr lang="en-US" sz="2200" dirty="0" smtClean="0"/>
          </a:p>
          <a:p>
            <a:pPr>
              <a:lnSpc>
                <a:spcPct val="90000"/>
              </a:lnSpc>
              <a:buNone/>
              <a:defRPr/>
            </a:pPr>
            <a:r>
              <a:rPr lang="en-US" sz="2200" dirty="0" smtClean="0"/>
              <a:t>7.5.1</a:t>
            </a:r>
            <a:r>
              <a:rPr lang="si-LK" sz="2200" dirty="0" smtClean="0"/>
              <a:t>.2  </a:t>
            </a:r>
            <a:r>
              <a:rPr lang="en-US" sz="2200" dirty="0" smtClean="0"/>
              <a:t>Control of production and service provision </a:t>
            </a:r>
            <a:r>
              <a:rPr lang="si-LK" sz="2200" dirty="0" smtClean="0"/>
              <a:t>– Specific requirements</a:t>
            </a:r>
            <a:endParaRPr lang="en-US" sz="2200" dirty="0" smtClean="0"/>
          </a:p>
          <a:p>
            <a:pPr>
              <a:lnSpc>
                <a:spcPct val="90000"/>
              </a:lnSpc>
              <a:buNone/>
              <a:defRPr/>
            </a:pPr>
            <a:r>
              <a:rPr lang="si-LK" sz="2200" dirty="0" smtClean="0"/>
              <a:t>7.5.1.2.1 Cleanliness of product and contamination control</a:t>
            </a:r>
            <a:endParaRPr lang="en-US" sz="2200" dirty="0" smtClean="0"/>
          </a:p>
          <a:p>
            <a:pPr>
              <a:lnSpc>
                <a:spcPct val="90000"/>
              </a:lnSpc>
              <a:buNone/>
              <a:defRPr/>
            </a:pPr>
            <a:r>
              <a:rPr lang="en-US" sz="2200" dirty="0" smtClean="0"/>
              <a:t>7.5.1</a:t>
            </a:r>
            <a:r>
              <a:rPr lang="si-LK" sz="2200" dirty="0" smtClean="0"/>
              <a:t>.2.2  Installation activities</a:t>
            </a:r>
            <a:endParaRPr lang="en-US" sz="2200" dirty="0" smtClean="0"/>
          </a:p>
          <a:p>
            <a:pPr>
              <a:lnSpc>
                <a:spcPct val="90000"/>
              </a:lnSpc>
              <a:buNone/>
              <a:defRPr/>
            </a:pPr>
            <a:r>
              <a:rPr lang="en-US" sz="2200" dirty="0" smtClean="0"/>
              <a:t>7.5.1</a:t>
            </a:r>
            <a:r>
              <a:rPr lang="si-LK" sz="2200" dirty="0" smtClean="0"/>
              <a:t>.2.3 Servicing activities</a:t>
            </a:r>
            <a:endParaRPr lang="en-US" sz="2200" dirty="0" smtClean="0"/>
          </a:p>
          <a:p>
            <a:pPr>
              <a:lnSpc>
                <a:spcPct val="90000"/>
              </a:lnSpc>
              <a:buNone/>
              <a:defRPr/>
            </a:pPr>
            <a:r>
              <a:rPr lang="en-US" sz="2200" dirty="0" smtClean="0"/>
              <a:t>7.5.1</a:t>
            </a:r>
            <a:r>
              <a:rPr lang="si-LK" sz="2200" dirty="0" smtClean="0"/>
              <a:t>.3  Particular requirements for sterile medical devices</a:t>
            </a:r>
            <a:endParaRPr lang="en-US" sz="2200" dirty="0" smtClean="0"/>
          </a:p>
          <a:p>
            <a:pPr>
              <a:lnSpc>
                <a:spcPct val="90000"/>
              </a:lnSpc>
              <a:buNone/>
              <a:defRPr/>
            </a:pPr>
            <a:r>
              <a:rPr lang="en-US" sz="2200" b="1" dirty="0" smtClean="0"/>
              <a:t>7.5.2 Validation of </a:t>
            </a:r>
            <a:r>
              <a:rPr lang="si-LK" sz="2200" b="1" dirty="0" smtClean="0"/>
              <a:t>p</a:t>
            </a:r>
            <a:r>
              <a:rPr lang="en-US" sz="2200" b="1" dirty="0" err="1" smtClean="0"/>
              <a:t>ro</a:t>
            </a:r>
            <a:r>
              <a:rPr lang="si-LK" sz="2200" b="1" dirty="0" smtClean="0"/>
              <a:t>cesses for production and service provision </a:t>
            </a:r>
            <a:endParaRPr lang="en-US" sz="2200" b="1" dirty="0" smtClean="0"/>
          </a:p>
          <a:p>
            <a:pPr>
              <a:lnSpc>
                <a:spcPct val="90000"/>
              </a:lnSpc>
              <a:buNone/>
              <a:defRPr/>
            </a:pPr>
            <a:r>
              <a:rPr lang="si-LK" sz="2200" dirty="0" smtClean="0"/>
              <a:t>7.5.2.1 General requirements </a:t>
            </a:r>
            <a:endParaRPr lang="en-US" sz="2200" dirty="0" smtClean="0"/>
          </a:p>
          <a:p>
            <a:pPr>
              <a:lnSpc>
                <a:spcPct val="90000"/>
              </a:lnSpc>
              <a:buNone/>
              <a:defRPr/>
            </a:pPr>
            <a:r>
              <a:rPr lang="en-US" sz="2200" dirty="0" smtClean="0"/>
              <a:t>7.5.</a:t>
            </a:r>
            <a:r>
              <a:rPr lang="si-LK" sz="2200" dirty="0" smtClean="0"/>
              <a:t>2.2  Particular requirements for sterile medical devices</a:t>
            </a:r>
            <a:endParaRPr lang="en-US" sz="2200" dirty="0" smtClean="0"/>
          </a:p>
          <a:p>
            <a:pPr>
              <a:lnSpc>
                <a:spcPct val="90000"/>
              </a:lnSpc>
              <a:buNone/>
              <a:defRPr/>
            </a:pPr>
            <a:r>
              <a:rPr lang="en-US" sz="2200" b="1" dirty="0" smtClean="0"/>
              <a:t>7.5.3 Identification and traceability </a:t>
            </a:r>
          </a:p>
          <a:p>
            <a:pPr>
              <a:lnSpc>
                <a:spcPct val="90000"/>
              </a:lnSpc>
              <a:buNone/>
              <a:defRPr/>
            </a:pPr>
            <a:r>
              <a:rPr lang="si-LK" sz="2200" dirty="0" smtClean="0"/>
              <a:t>7.5.3.1 Identification</a:t>
            </a:r>
            <a:endParaRPr lang="en-US" sz="2200" dirty="0" smtClean="0"/>
          </a:p>
          <a:p>
            <a:pPr>
              <a:lnSpc>
                <a:spcPct val="90000"/>
              </a:lnSpc>
              <a:buNone/>
              <a:defRPr/>
            </a:pPr>
            <a:r>
              <a:rPr lang="si-LK" sz="2200" dirty="0" smtClean="0"/>
              <a:t>7.5.3.2 T</a:t>
            </a:r>
            <a:r>
              <a:rPr lang="en-US" sz="2200" dirty="0" err="1" smtClean="0"/>
              <a:t>raceability</a:t>
            </a:r>
            <a:endParaRPr lang="en-US" sz="2200" dirty="0" smtClean="0"/>
          </a:p>
          <a:p>
            <a:pPr>
              <a:lnSpc>
                <a:spcPct val="90000"/>
              </a:lnSpc>
              <a:buNone/>
              <a:defRPr/>
            </a:pPr>
            <a:r>
              <a:rPr lang="si-LK" sz="2200" dirty="0" smtClean="0"/>
              <a:t>7.5.3.3 Status identification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si-LK" dirty="0" smtClean="0"/>
              <a:t/>
            </a:r>
            <a:br>
              <a:rPr lang="si-LK" dirty="0" smtClean="0"/>
            </a:br>
            <a:r>
              <a:rPr lang="si-LK" sz="3600" dirty="0" smtClean="0"/>
              <a:t/>
            </a:r>
            <a:br>
              <a:rPr lang="si-LK" sz="3600" dirty="0" smtClean="0"/>
            </a:br>
            <a:r>
              <a:rPr lang="si-LK" sz="3600" dirty="0" smtClean="0"/>
              <a:t> </a:t>
            </a:r>
            <a:endParaRPr lang="en-AU" dirty="0" smtClean="0"/>
          </a:p>
        </p:txBody>
      </p:sp>
      <p:sp>
        <p:nvSpPr>
          <p:cNvPr id="48131" name="Rectangle 3"/>
          <p:cNvSpPr>
            <a:spLocks noGrp="1" noChangeArrowheads="1"/>
          </p:cNvSpPr>
          <p:nvPr>
            <p:ph type="body" idx="1"/>
          </p:nvPr>
        </p:nvSpPr>
        <p:spPr>
          <a:xfrm>
            <a:off x="533400" y="457200"/>
            <a:ext cx="8229600" cy="5867400"/>
          </a:xfrm>
        </p:spPr>
        <p:txBody>
          <a:bodyPr>
            <a:normAutofit fontScale="77500" lnSpcReduction="20000"/>
          </a:bodyPr>
          <a:lstStyle/>
          <a:p>
            <a:pPr>
              <a:lnSpc>
                <a:spcPct val="90000"/>
              </a:lnSpc>
              <a:buNone/>
              <a:defRPr/>
            </a:pPr>
            <a:r>
              <a:rPr lang="en-US" sz="2800" b="1" dirty="0" smtClean="0">
                <a:solidFill>
                  <a:srgbClr val="002060"/>
                </a:solidFill>
              </a:rPr>
              <a:t>ISO </a:t>
            </a:r>
            <a:r>
              <a:rPr lang="si-LK" sz="2800" b="1" dirty="0" smtClean="0">
                <a:solidFill>
                  <a:srgbClr val="002060"/>
                </a:solidFill>
              </a:rPr>
              <a:t>13485</a:t>
            </a:r>
            <a:r>
              <a:rPr lang="en-US" sz="2800" b="1" dirty="0" smtClean="0">
                <a:solidFill>
                  <a:srgbClr val="002060"/>
                </a:solidFill>
              </a:rPr>
              <a:t>-200</a:t>
            </a:r>
            <a:r>
              <a:rPr lang="si-LK" sz="2800" b="1" dirty="0" smtClean="0">
                <a:solidFill>
                  <a:srgbClr val="002060"/>
                </a:solidFill>
              </a:rPr>
              <a:t>3</a:t>
            </a:r>
            <a:r>
              <a:rPr lang="en-US" sz="2800" b="1" dirty="0" smtClean="0">
                <a:solidFill>
                  <a:srgbClr val="002060"/>
                </a:solidFill>
              </a:rPr>
              <a:t> Requirements  Contd.</a:t>
            </a:r>
          </a:p>
          <a:p>
            <a:pPr>
              <a:lnSpc>
                <a:spcPct val="90000"/>
              </a:lnSpc>
              <a:buNone/>
              <a:defRPr/>
            </a:pPr>
            <a:endParaRPr lang="en-US" sz="2400" b="1" dirty="0" smtClean="0"/>
          </a:p>
          <a:p>
            <a:pPr>
              <a:lnSpc>
                <a:spcPct val="90000"/>
              </a:lnSpc>
              <a:buNone/>
              <a:defRPr/>
            </a:pPr>
            <a:r>
              <a:rPr lang="en-US" sz="2800" b="1" dirty="0" smtClean="0"/>
              <a:t>7.5.4 Customer Property</a:t>
            </a:r>
          </a:p>
          <a:p>
            <a:pPr>
              <a:lnSpc>
                <a:spcPct val="90000"/>
              </a:lnSpc>
              <a:buNone/>
              <a:defRPr/>
            </a:pPr>
            <a:r>
              <a:rPr lang="en-US" sz="2800" b="1" dirty="0" smtClean="0"/>
              <a:t>7.5.5 Preservation of product </a:t>
            </a:r>
          </a:p>
          <a:p>
            <a:pPr>
              <a:lnSpc>
                <a:spcPct val="90000"/>
              </a:lnSpc>
              <a:buNone/>
              <a:defRPr/>
            </a:pPr>
            <a:r>
              <a:rPr lang="en-US" sz="2800" b="1" dirty="0" smtClean="0"/>
              <a:t>7.6 Control of Measuring and Monitoring Devices</a:t>
            </a:r>
          </a:p>
          <a:p>
            <a:pPr marL="457200" indent="-457200">
              <a:lnSpc>
                <a:spcPct val="90000"/>
              </a:lnSpc>
              <a:buAutoNum type="arabicPlain" startAt="8"/>
              <a:defRPr/>
            </a:pPr>
            <a:r>
              <a:rPr lang="en-US" sz="2800" b="1" dirty="0" smtClean="0"/>
              <a:t>Measurement, Analysis and Improvement </a:t>
            </a:r>
          </a:p>
          <a:p>
            <a:pPr marL="457200" indent="-457200">
              <a:lnSpc>
                <a:spcPct val="90000"/>
              </a:lnSpc>
              <a:buNone/>
              <a:defRPr/>
            </a:pPr>
            <a:r>
              <a:rPr lang="si-LK" sz="2800" b="1" dirty="0" smtClean="0"/>
              <a:t>8.1 General</a:t>
            </a:r>
            <a:endParaRPr lang="en-US" sz="2800" b="1" dirty="0" smtClean="0"/>
          </a:p>
          <a:p>
            <a:pPr marL="457200" indent="-457200">
              <a:lnSpc>
                <a:spcPct val="90000"/>
              </a:lnSpc>
              <a:buNone/>
              <a:defRPr/>
            </a:pPr>
            <a:r>
              <a:rPr lang="en-US" sz="2800" b="1" dirty="0" smtClean="0"/>
              <a:t>8.2 M</a:t>
            </a:r>
            <a:r>
              <a:rPr lang="si-LK" sz="2800" b="1" dirty="0" smtClean="0"/>
              <a:t>onitoring and </a:t>
            </a:r>
            <a:r>
              <a:rPr lang="en-US" sz="2800" b="1" dirty="0" smtClean="0"/>
              <a:t>measurement </a:t>
            </a:r>
            <a:r>
              <a:rPr lang="si-LK" sz="2800" b="1" dirty="0" smtClean="0"/>
              <a:t>  </a:t>
            </a:r>
            <a:endParaRPr lang="en-US" sz="2800" b="1" dirty="0" smtClean="0"/>
          </a:p>
          <a:p>
            <a:pPr marL="457200" indent="-457200">
              <a:lnSpc>
                <a:spcPct val="90000"/>
              </a:lnSpc>
              <a:buNone/>
              <a:defRPr/>
            </a:pPr>
            <a:r>
              <a:rPr lang="en-US" sz="2800" dirty="0" smtClean="0"/>
              <a:t>8.2.1 M</a:t>
            </a:r>
            <a:r>
              <a:rPr lang="si-LK" sz="2800" dirty="0" smtClean="0"/>
              <a:t>onitoring and </a:t>
            </a:r>
            <a:r>
              <a:rPr lang="en-US" sz="2800" dirty="0" smtClean="0"/>
              <a:t>measurement </a:t>
            </a:r>
            <a:r>
              <a:rPr lang="si-LK" sz="2800" dirty="0" smtClean="0"/>
              <a:t>  Feedback </a:t>
            </a:r>
            <a:endParaRPr lang="en-US" sz="2800" dirty="0" smtClean="0"/>
          </a:p>
          <a:p>
            <a:pPr marL="457200" indent="-457200">
              <a:lnSpc>
                <a:spcPct val="90000"/>
              </a:lnSpc>
              <a:buNone/>
              <a:defRPr/>
            </a:pPr>
            <a:r>
              <a:rPr lang="en-US" sz="2800" dirty="0" smtClean="0"/>
              <a:t>8.2.2 Internal Audit </a:t>
            </a:r>
          </a:p>
          <a:p>
            <a:pPr marL="457200" indent="-457200">
              <a:lnSpc>
                <a:spcPct val="90000"/>
              </a:lnSpc>
              <a:buNone/>
              <a:defRPr/>
            </a:pPr>
            <a:r>
              <a:rPr lang="en-US" sz="2800" dirty="0" smtClean="0"/>
              <a:t>8.2.3 Monitoring and Measurement of Processes </a:t>
            </a:r>
          </a:p>
          <a:p>
            <a:pPr marL="457200" indent="-457200">
              <a:lnSpc>
                <a:spcPct val="90000"/>
              </a:lnSpc>
              <a:buNone/>
              <a:defRPr/>
            </a:pPr>
            <a:r>
              <a:rPr lang="en-US" sz="2800" dirty="0" smtClean="0"/>
              <a:t>8.2.4 Monitoring and Measurement of Product </a:t>
            </a:r>
          </a:p>
          <a:p>
            <a:pPr marL="457200" indent="-457200">
              <a:lnSpc>
                <a:spcPct val="90000"/>
              </a:lnSpc>
              <a:buNone/>
              <a:defRPr/>
            </a:pPr>
            <a:r>
              <a:rPr lang="en-US" sz="2800" b="1" dirty="0" smtClean="0"/>
              <a:t>8.3 Control of Nonconforming Product</a:t>
            </a:r>
          </a:p>
          <a:p>
            <a:pPr marL="457200" indent="-457200">
              <a:lnSpc>
                <a:spcPct val="90000"/>
              </a:lnSpc>
              <a:buNone/>
              <a:defRPr/>
            </a:pPr>
            <a:r>
              <a:rPr lang="en-US" sz="2800" b="1" dirty="0" smtClean="0"/>
              <a:t>8.4 Analysis of Data</a:t>
            </a:r>
          </a:p>
          <a:p>
            <a:pPr marL="457200" indent="-457200">
              <a:lnSpc>
                <a:spcPct val="90000"/>
              </a:lnSpc>
              <a:buNone/>
              <a:defRPr/>
            </a:pPr>
            <a:r>
              <a:rPr lang="en-US" sz="2800" b="1" dirty="0" smtClean="0"/>
              <a:t>8.5 Improvement </a:t>
            </a:r>
          </a:p>
          <a:p>
            <a:pPr marL="457200" indent="-457200">
              <a:lnSpc>
                <a:spcPct val="90000"/>
              </a:lnSpc>
              <a:buNone/>
              <a:defRPr/>
            </a:pPr>
            <a:r>
              <a:rPr lang="si-LK" sz="2800" dirty="0" smtClean="0"/>
              <a:t>8.5.1 General</a:t>
            </a:r>
            <a:r>
              <a:rPr lang="en-US" sz="2800" dirty="0" smtClean="0"/>
              <a:t> </a:t>
            </a:r>
            <a:r>
              <a:rPr lang="en-US" sz="2800" b="1" dirty="0" smtClean="0"/>
              <a:t> </a:t>
            </a:r>
          </a:p>
          <a:p>
            <a:pPr marL="457200" indent="-457200">
              <a:lnSpc>
                <a:spcPct val="90000"/>
              </a:lnSpc>
              <a:buNone/>
              <a:defRPr/>
            </a:pPr>
            <a:r>
              <a:rPr lang="en-US" sz="2800" dirty="0" smtClean="0"/>
              <a:t>8.5.2 Corrective Action </a:t>
            </a:r>
          </a:p>
          <a:p>
            <a:pPr marL="457200" indent="-457200">
              <a:lnSpc>
                <a:spcPct val="90000"/>
              </a:lnSpc>
              <a:buNone/>
              <a:defRPr/>
            </a:pPr>
            <a:r>
              <a:rPr lang="en-US" sz="2800" dirty="0" smtClean="0"/>
              <a:t>8.5.3 Preventive Action </a:t>
            </a:r>
            <a:endParaRPr lang="si-LK" sz="2800" dirty="0" smtClean="0"/>
          </a:p>
          <a:p>
            <a:pPr>
              <a:lnSpc>
                <a:spcPct val="90000"/>
              </a:lnSpc>
              <a:buNone/>
              <a:defRPr/>
            </a:pPr>
            <a:endParaRPr lang="si-LK" sz="2000" dirty="0" smtClean="0"/>
          </a:p>
          <a:p>
            <a:pPr>
              <a:lnSpc>
                <a:spcPct val="90000"/>
              </a:lnSpc>
              <a:buNone/>
              <a:defRPr/>
            </a:pPr>
            <a:endParaRPr lang="en-US" sz="2400" b="1"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ISO/IEC 27001 : 2013</a:t>
            </a:r>
            <a:endParaRPr lang="en-US" dirty="0"/>
          </a:p>
        </p:txBody>
      </p:sp>
      <p:sp>
        <p:nvSpPr>
          <p:cNvPr id="3" name="Content Placeholder 2"/>
          <p:cNvSpPr>
            <a:spLocks noGrp="1"/>
          </p:cNvSpPr>
          <p:nvPr>
            <p:ph idx="1"/>
          </p:nvPr>
        </p:nvSpPr>
        <p:spPr/>
        <p:txBody>
          <a:bodyPr>
            <a:noAutofit/>
          </a:bodyPr>
          <a:lstStyle/>
          <a:p>
            <a:pPr>
              <a:buNone/>
            </a:pPr>
            <a:r>
              <a:rPr lang="en-US" dirty="0" smtClean="0"/>
              <a:t>Information technology — Security techniques </a:t>
            </a:r>
          </a:p>
          <a:p>
            <a:pPr>
              <a:buFontTx/>
              <a:buChar char="-"/>
            </a:pPr>
            <a:r>
              <a:rPr lang="en-US" dirty="0" smtClean="0"/>
              <a:t>Information  security management systems –</a:t>
            </a:r>
          </a:p>
          <a:p>
            <a:pPr>
              <a:buNone/>
            </a:pPr>
            <a:r>
              <a:rPr lang="en-US" dirty="0" smtClean="0"/>
              <a:t> Requirements </a:t>
            </a:r>
          </a:p>
          <a:p>
            <a:pPr>
              <a:buNone/>
            </a:pPr>
            <a:endParaRPr lang="en-US" sz="2400" b="1" dirty="0" smtClean="0"/>
          </a:p>
          <a:p>
            <a:pPr>
              <a:buNone/>
            </a:pPr>
            <a:r>
              <a:rPr lang="en-US" sz="2400" b="1" dirty="0" smtClean="0"/>
              <a:t>SCOPE </a:t>
            </a:r>
            <a:r>
              <a:rPr lang="en-US" sz="2400" b="1" dirty="0" smtClean="0"/>
              <a:t>: </a:t>
            </a:r>
            <a:r>
              <a:rPr lang="en-US" sz="2400" dirty="0" smtClean="0"/>
              <a:t>specifies </a:t>
            </a:r>
            <a:r>
              <a:rPr lang="en-US" sz="2400" dirty="0"/>
              <a:t>the requirements for establishing, implementing, maintaining and continually improving an information security management system within the context of the organization. It also includes requirements for the assessment and treatment of information security risks tailored to the needs of the organization. </a:t>
            </a:r>
            <a:endParaRPr lang="en-US" sz="1600" b="1" dirty="0" smtClean="0"/>
          </a:p>
          <a:p>
            <a:pPr>
              <a:buNone/>
            </a:pPr>
            <a:endParaRPr lang="en-US" sz="20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153400" cy="6172200"/>
          </a:xfrm>
        </p:spPr>
        <p:txBody>
          <a:bodyPr>
            <a:normAutofit fontScale="90000"/>
          </a:bodyPr>
          <a:lstStyle/>
          <a:p>
            <a:pPr algn="l"/>
            <a:r>
              <a:rPr lang="en-US" sz="2400" b="1" dirty="0" smtClean="0"/>
              <a:t>ISO/IEC 27001 : 2013 Requirements</a:t>
            </a:r>
            <a:br>
              <a:rPr lang="en-US" sz="2400" b="1" dirty="0" smtClean="0"/>
            </a:br>
            <a:r>
              <a:rPr lang="en-US" sz="2400" b="1" dirty="0" smtClean="0"/>
              <a:t/>
            </a:r>
            <a:br>
              <a:rPr lang="en-US" sz="2400" b="1" dirty="0" smtClean="0"/>
            </a:br>
            <a:r>
              <a:rPr lang="en-US" sz="2200" b="1" dirty="0" smtClean="0"/>
              <a:t>4 Context of the organization </a:t>
            </a:r>
            <a:br>
              <a:rPr lang="en-US" sz="2200" b="1" dirty="0" smtClean="0"/>
            </a:br>
            <a:r>
              <a:rPr lang="en-US" sz="2200" dirty="0" smtClean="0"/>
              <a:t>4.1 Understanding the organization and its context</a:t>
            </a:r>
            <a:br>
              <a:rPr lang="en-US" sz="2200" dirty="0" smtClean="0"/>
            </a:br>
            <a:r>
              <a:rPr lang="en-US" sz="2200" dirty="0" smtClean="0"/>
              <a:t>4.2 Understanding the  needs and expectations of interested parties</a:t>
            </a:r>
            <a:br>
              <a:rPr lang="en-US" sz="2200" dirty="0" smtClean="0"/>
            </a:br>
            <a:r>
              <a:rPr lang="en-US" sz="2200" dirty="0" smtClean="0"/>
              <a:t>4.3 Determining the scope of information security management system</a:t>
            </a:r>
            <a:br>
              <a:rPr lang="en-US" sz="2200" dirty="0" smtClean="0"/>
            </a:br>
            <a:r>
              <a:rPr lang="en-US" sz="2200" dirty="0" smtClean="0"/>
              <a:t>4.4 Information security management system</a:t>
            </a:r>
            <a:r>
              <a:rPr lang="en-US" sz="2200" b="1" dirty="0" smtClean="0"/>
              <a:t/>
            </a:r>
            <a:br>
              <a:rPr lang="en-US" sz="2200" b="1" dirty="0" smtClean="0"/>
            </a:br>
            <a:r>
              <a:rPr lang="en-US" sz="2200" b="1" dirty="0" smtClean="0"/>
              <a:t>5 Leadership</a:t>
            </a:r>
            <a:br>
              <a:rPr lang="en-US" sz="2200" b="1" dirty="0" smtClean="0"/>
            </a:br>
            <a:r>
              <a:rPr lang="en-US" sz="2200" dirty="0" smtClean="0"/>
              <a:t>5.1 Leadership and commitment</a:t>
            </a:r>
            <a:br>
              <a:rPr lang="en-US" sz="2200" dirty="0" smtClean="0"/>
            </a:br>
            <a:r>
              <a:rPr lang="en-US" sz="2200" dirty="0" smtClean="0"/>
              <a:t>5.2 Policy</a:t>
            </a:r>
            <a:br>
              <a:rPr lang="en-US" sz="2200" dirty="0" smtClean="0"/>
            </a:br>
            <a:r>
              <a:rPr lang="en-US" sz="2200" dirty="0" smtClean="0"/>
              <a:t>5.3 Organizational roles, responsibilities and authorities</a:t>
            </a:r>
            <a:r>
              <a:rPr lang="en-US" sz="2200" b="1" dirty="0" smtClean="0"/>
              <a:t/>
            </a:r>
            <a:br>
              <a:rPr lang="en-US" sz="2200" b="1" dirty="0" smtClean="0"/>
            </a:br>
            <a:r>
              <a:rPr lang="en-US" sz="2200" b="1" dirty="0" smtClean="0"/>
              <a:t>6. Planning</a:t>
            </a:r>
            <a:br>
              <a:rPr lang="en-US" sz="2200" b="1" dirty="0" smtClean="0"/>
            </a:br>
            <a:r>
              <a:rPr lang="en-US" sz="2200" dirty="0" smtClean="0"/>
              <a:t>6.1 Actions to address risks and  opportunities</a:t>
            </a:r>
            <a:br>
              <a:rPr lang="en-US" sz="2200" dirty="0" smtClean="0"/>
            </a:br>
            <a:r>
              <a:rPr lang="en-US" sz="2200" dirty="0" smtClean="0"/>
              <a:t>6.2 Information security objectives and planning to achieve them</a:t>
            </a:r>
            <a:br>
              <a:rPr lang="en-US" sz="2200" dirty="0" smtClean="0"/>
            </a:br>
            <a:r>
              <a:rPr lang="en-US" sz="2200" b="1" dirty="0" smtClean="0"/>
              <a:t>7 Support</a:t>
            </a:r>
            <a:br>
              <a:rPr lang="en-US" sz="2200" b="1" dirty="0" smtClean="0"/>
            </a:br>
            <a:r>
              <a:rPr lang="en-US" sz="2200" dirty="0" smtClean="0"/>
              <a:t>7.1 Resources</a:t>
            </a:r>
            <a:br>
              <a:rPr lang="en-US" sz="2200" dirty="0" smtClean="0"/>
            </a:br>
            <a:r>
              <a:rPr lang="en-US" sz="2200" dirty="0" smtClean="0"/>
              <a:t>7.2 Competence </a:t>
            </a:r>
            <a:br>
              <a:rPr lang="en-US" sz="2200" dirty="0" smtClean="0"/>
            </a:br>
            <a:r>
              <a:rPr lang="en-US" sz="2200" dirty="0" smtClean="0"/>
              <a:t>7.3 Awareness</a:t>
            </a:r>
            <a:br>
              <a:rPr lang="en-US" sz="2200" dirty="0" smtClean="0"/>
            </a:br>
            <a:endParaRPr lang="en-US"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553200"/>
          </a:xfrm>
        </p:spPr>
        <p:txBody>
          <a:bodyPr>
            <a:noAutofit/>
          </a:bodyPr>
          <a:lstStyle/>
          <a:p>
            <a:pPr>
              <a:buNone/>
            </a:pPr>
            <a:endParaRPr lang="en-US" sz="2000" b="1" dirty="0" smtClean="0"/>
          </a:p>
          <a:p>
            <a:pPr>
              <a:buNone/>
            </a:pPr>
            <a:r>
              <a:rPr lang="en-US" sz="2000" b="1" dirty="0" smtClean="0"/>
              <a:t>ISO/IEC 27001 : 2013 Contd.</a:t>
            </a:r>
          </a:p>
          <a:p>
            <a:pPr>
              <a:buNone/>
            </a:pPr>
            <a:r>
              <a:rPr lang="en-US" sz="2000" dirty="0" smtClean="0"/>
              <a:t>7.4 Communication</a:t>
            </a:r>
          </a:p>
          <a:p>
            <a:pPr>
              <a:buNone/>
            </a:pPr>
            <a:r>
              <a:rPr lang="en-US" sz="2000" dirty="0" smtClean="0"/>
              <a:t>7.5 Documented information </a:t>
            </a:r>
          </a:p>
          <a:p>
            <a:pPr>
              <a:buNone/>
            </a:pPr>
            <a:r>
              <a:rPr lang="en-US" sz="2000" b="1" dirty="0" smtClean="0"/>
              <a:t>8  Operation </a:t>
            </a:r>
          </a:p>
          <a:p>
            <a:pPr>
              <a:buNone/>
            </a:pPr>
            <a:r>
              <a:rPr lang="en-US" sz="2000" dirty="0" smtClean="0"/>
              <a:t>8.1 Operational planning and control</a:t>
            </a:r>
          </a:p>
          <a:p>
            <a:pPr>
              <a:buNone/>
            </a:pPr>
            <a:r>
              <a:rPr lang="en-US" sz="2000" dirty="0" smtClean="0"/>
              <a:t>8.2 Information security risk assessment</a:t>
            </a:r>
          </a:p>
          <a:p>
            <a:pPr>
              <a:buNone/>
            </a:pPr>
            <a:r>
              <a:rPr lang="en-US" sz="2000" dirty="0" smtClean="0"/>
              <a:t>8.3 Information security risk treatment</a:t>
            </a:r>
            <a:endParaRPr lang="en-US" sz="1000" dirty="0" smtClean="0"/>
          </a:p>
          <a:p>
            <a:pPr>
              <a:buNone/>
            </a:pPr>
            <a:r>
              <a:rPr lang="en-US" sz="2000" b="1" dirty="0" smtClean="0"/>
              <a:t>9 Performance evaluation </a:t>
            </a:r>
          </a:p>
          <a:p>
            <a:pPr>
              <a:buNone/>
            </a:pPr>
            <a:r>
              <a:rPr lang="en-US" sz="2000" dirty="0" smtClean="0"/>
              <a:t>9.1 Monitoring, measurement, analysis and evaluation</a:t>
            </a:r>
          </a:p>
          <a:p>
            <a:pPr>
              <a:buNone/>
            </a:pPr>
            <a:r>
              <a:rPr lang="en-US" sz="2000" dirty="0" smtClean="0"/>
              <a:t>9.2 Internal audit</a:t>
            </a:r>
          </a:p>
          <a:p>
            <a:pPr>
              <a:buNone/>
            </a:pPr>
            <a:r>
              <a:rPr lang="en-US" sz="2000" dirty="0" smtClean="0"/>
              <a:t>9.3 Management review</a:t>
            </a:r>
            <a:endParaRPr lang="en-US" sz="1000" dirty="0" smtClean="0"/>
          </a:p>
          <a:p>
            <a:pPr>
              <a:buNone/>
            </a:pPr>
            <a:r>
              <a:rPr lang="en-US" sz="2000" b="1" dirty="0" smtClean="0"/>
              <a:t>10 Improvement </a:t>
            </a:r>
          </a:p>
          <a:p>
            <a:pPr>
              <a:buNone/>
            </a:pPr>
            <a:r>
              <a:rPr lang="en-US" sz="2000" b="1" dirty="0" smtClean="0"/>
              <a:t>10.1 Nonconformity and corrective action</a:t>
            </a:r>
          </a:p>
          <a:p>
            <a:pPr>
              <a:buNone/>
            </a:pPr>
            <a:r>
              <a:rPr lang="en-US" sz="2000" dirty="0" smtClean="0"/>
              <a:t>10.2 Continual improvement</a:t>
            </a:r>
          </a:p>
          <a:p>
            <a:pPr>
              <a:buNone/>
            </a:pPr>
            <a:endParaRPr lang="en-US" sz="1000" b="1" dirty="0" smtClean="0"/>
          </a:p>
          <a:p>
            <a:pPr>
              <a:buNone/>
            </a:pPr>
            <a:r>
              <a:rPr lang="en-US" sz="2000" b="1" dirty="0" smtClean="0"/>
              <a:t>Annex A (normative) Reference control objectives and controls</a:t>
            </a:r>
            <a:endParaRPr lang="en-US" sz="2000" dirty="0" smtClean="0"/>
          </a:p>
          <a:p>
            <a:pPr>
              <a:buNone/>
            </a:pPr>
            <a:endParaRPr lang="en-US" sz="2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441</Words>
  <Application>Microsoft Office PowerPoint</Application>
  <PresentationFormat>On-screen Show (4:3)</PresentationFormat>
  <Paragraphs>92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Iskoola Pota</vt:lpstr>
      <vt:lpstr>Office Theme</vt:lpstr>
      <vt:lpstr>Medicare Certification Systems </vt:lpstr>
      <vt:lpstr>Common Certification Schemes </vt:lpstr>
      <vt:lpstr>ISO 13485-2003</vt:lpstr>
      <vt:lpstr>   </vt:lpstr>
      <vt:lpstr>   </vt:lpstr>
      <vt:lpstr>   </vt:lpstr>
      <vt:lpstr>ISO/IEC 27001 : 2013</vt:lpstr>
      <vt:lpstr>ISO/IEC 27001 : 2013 Requirements  4 Context of the organization  4.1 Understanding the organization and its context 4.2 Understanding the  needs and expectations of interested parties 4.3 Determining the scope of information security management system 4.4 Information security management system 5 Leadership 5.1 Leadership and commitment 5.2 Policy 5.3 Organizational roles, responsibilities and authorities 6. Planning 6.1 Actions to address risks and  opportunities 6.2 Information security objectives and planning to achieve them 7 Support 7.1 Resources 7.2 Competence  7.3 Awareness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Certification Systems </dc:title>
  <dc:creator>User</dc:creator>
  <cp:lastModifiedBy>User</cp:lastModifiedBy>
  <cp:revision>9</cp:revision>
  <dcterms:created xsi:type="dcterms:W3CDTF">2006-08-16T00:00:00Z</dcterms:created>
  <dcterms:modified xsi:type="dcterms:W3CDTF">2015-06-08T11:10:22Z</dcterms:modified>
</cp:coreProperties>
</file>